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6" r:id="rId1"/>
  </p:sldMasterIdLst>
  <p:notesMasterIdLst>
    <p:notesMasterId r:id="rId25"/>
  </p:notesMasterIdLst>
  <p:sldIdLst>
    <p:sldId id="256" r:id="rId2"/>
    <p:sldId id="257" r:id="rId3"/>
    <p:sldId id="279" r:id="rId4"/>
    <p:sldId id="258" r:id="rId5"/>
    <p:sldId id="259" r:id="rId6"/>
    <p:sldId id="269" r:id="rId7"/>
    <p:sldId id="270" r:id="rId8"/>
    <p:sldId id="271" r:id="rId9"/>
    <p:sldId id="260" r:id="rId10"/>
    <p:sldId id="273" r:id="rId11"/>
    <p:sldId id="274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72" r:id="rId21"/>
    <p:sldId id="276" r:id="rId22"/>
    <p:sldId id="277" r:id="rId23"/>
    <p:sldId id="275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61" autoAdjust="0"/>
    <p:restoredTop sz="94660"/>
  </p:normalViewPr>
  <p:slideViewPr>
    <p:cSldViewPr snapToGrid="0">
      <p:cViewPr varScale="1">
        <p:scale>
          <a:sx n="81" d="100"/>
          <a:sy n="81" d="100"/>
        </p:scale>
        <p:origin x="73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7BC558-FAE3-40BC-932D-821503FF9CBB}" type="datetimeFigureOut">
              <a:rPr lang="en-IN" smtClean="0"/>
              <a:t>27-01-2022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8CCE5E-5884-4A41-8452-0FFACDAA68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30780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8CCE5E-5884-4A41-8452-0FFACDAA680F}" type="slidenum">
              <a:rPr lang="en-IN" smtClean="0"/>
              <a:t>17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617454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8CCE5E-5884-4A41-8452-0FFACDAA680F}" type="slidenum">
              <a:rPr lang="en-IN" smtClean="0"/>
              <a:t>18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903867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70457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90462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32696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34720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35244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628561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17595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677289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62732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47F38-B617-4D2F-AE0A-013F0C4D2C57}" type="datetimeFigureOut">
              <a:rPr lang="en-US" smtClean="0"/>
              <a:t>1/27/2022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E97799C9-84D9-46D2-A11E-BCF8A720529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28451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30062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smtClean="0"/>
              <a:t>1/27/2022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14965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1/27/2022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32952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1/27/2022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69902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1/27/2022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63163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95878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8830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smtClean="0"/>
              <a:pPr/>
              <a:t>1/27/2022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9338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7" r:id="rId1"/>
    <p:sldLayoutId id="2147483748" r:id="rId2"/>
    <p:sldLayoutId id="2147483749" r:id="rId3"/>
    <p:sldLayoutId id="2147483750" r:id="rId4"/>
    <p:sldLayoutId id="2147483751" r:id="rId5"/>
    <p:sldLayoutId id="2147483752" r:id="rId6"/>
    <p:sldLayoutId id="2147483753" r:id="rId7"/>
    <p:sldLayoutId id="2147483754" r:id="rId8"/>
    <p:sldLayoutId id="2147483755" r:id="rId9"/>
    <p:sldLayoutId id="2147483756" r:id="rId10"/>
    <p:sldLayoutId id="2147483757" r:id="rId11"/>
    <p:sldLayoutId id="2147483758" r:id="rId12"/>
    <p:sldLayoutId id="2147483759" r:id="rId13"/>
    <p:sldLayoutId id="2147483760" r:id="rId14"/>
    <p:sldLayoutId id="2147483761" r:id="rId15"/>
    <p:sldLayoutId id="2147483762" r:id="rId16"/>
    <p:sldLayoutId id="2147483763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2F1531-DD31-462B-9245-B605195897C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b="1" dirty="0">
                <a:latin typeface="Bradley Hand ITC" panose="03070402050302030203" pitchFamily="66" charset="0"/>
              </a:rPr>
              <a:t>Restaurant List App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00AFD2E-1525-480A-898C-86DEB4C939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796708" y="4269643"/>
            <a:ext cx="2395292" cy="1895487"/>
          </a:xfrm>
        </p:spPr>
        <p:txBody>
          <a:bodyPr>
            <a:normAutofit fontScale="25000" lnSpcReduction="20000"/>
          </a:bodyPr>
          <a:lstStyle/>
          <a:p>
            <a:pPr algn="l"/>
            <a:r>
              <a:rPr lang="en-IN" sz="6400" dirty="0">
                <a:latin typeface="Bahnschrift Condensed" panose="020B0502040204020203" pitchFamily="34" charset="0"/>
                <a:ea typeface="Cascadia Code ExtraLight" panose="020B0609020000020004" pitchFamily="49" charset="0"/>
                <a:cs typeface="Cascadia Code ExtraLight" panose="020B0609020000020004" pitchFamily="49" charset="0"/>
              </a:rPr>
              <a:t>Team-5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sz="6400" dirty="0">
                <a:latin typeface="Cascadia Code ExtraLight" panose="020B0609020000020004" pitchFamily="49" charset="0"/>
                <a:ea typeface="Cascadia Code ExtraLight" panose="020B0609020000020004" pitchFamily="49" charset="0"/>
                <a:cs typeface="Cascadia Code ExtraLight" panose="020B0609020000020004" pitchFamily="49" charset="0"/>
              </a:rPr>
              <a:t>Priyanka Ramesh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sz="6400" dirty="0">
                <a:latin typeface="Cascadia Code ExtraLight" panose="020B0609020000020004" pitchFamily="49" charset="0"/>
                <a:ea typeface="Cascadia Code ExtraLight" panose="020B0609020000020004" pitchFamily="49" charset="0"/>
                <a:cs typeface="Cascadia Code ExtraLight" panose="020B0609020000020004" pitchFamily="49" charset="0"/>
              </a:rPr>
              <a:t>Pavan Bojanapu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sz="6400" dirty="0">
                <a:latin typeface="Cascadia Code ExtraLight" panose="020B0609020000020004" pitchFamily="49" charset="0"/>
                <a:ea typeface="Cascadia Code ExtraLight" panose="020B0609020000020004" pitchFamily="49" charset="0"/>
                <a:cs typeface="Cascadia Code ExtraLight" panose="020B0609020000020004" pitchFamily="49" charset="0"/>
              </a:rPr>
              <a:t>Vigneshwar Ravi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sz="6400" dirty="0">
                <a:latin typeface="Cascadia Code ExtraLight" panose="020B0609020000020004" pitchFamily="49" charset="0"/>
                <a:ea typeface="Cascadia Code ExtraLight" panose="020B0609020000020004" pitchFamily="49" charset="0"/>
                <a:cs typeface="Cascadia Code ExtraLight" panose="020B0609020000020004" pitchFamily="49" charset="0"/>
              </a:rPr>
              <a:t>Varun Srinivas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sz="6400" dirty="0">
                <a:latin typeface="Cascadia Code ExtraLight" panose="020B0609020000020004" pitchFamily="49" charset="0"/>
                <a:ea typeface="Cascadia Code ExtraLight" panose="020B0609020000020004" pitchFamily="49" charset="0"/>
                <a:cs typeface="Cascadia Code ExtraLight" panose="020B0609020000020004" pitchFamily="49" charset="0"/>
              </a:rPr>
              <a:t>Nabin Mahato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486734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2F6D250-C7E6-41CA-AC71-4F32E7505EB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57" r="4665" b="5842"/>
          <a:stretch/>
        </p:blipFill>
        <p:spPr>
          <a:xfrm>
            <a:off x="2264004" y="1706253"/>
            <a:ext cx="9233797" cy="429862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7736468-8A96-4460-8A1B-C11AA70D7408}"/>
              </a:ext>
            </a:extLst>
          </p:cNvPr>
          <p:cNvSpPr txBox="1"/>
          <p:nvPr/>
        </p:nvSpPr>
        <p:spPr>
          <a:xfrm>
            <a:off x="2264004" y="857838"/>
            <a:ext cx="4666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Amasis MT Pro Medium" panose="02040604050005020304" pitchFamily="18" charset="0"/>
              </a:rPr>
              <a:t>Jenkins Pipelines</a:t>
            </a:r>
          </a:p>
        </p:txBody>
      </p:sp>
    </p:spTree>
    <p:extLst>
      <p:ext uri="{BB962C8B-B14F-4D97-AF65-F5344CB8AC3E}">
        <p14:creationId xmlns:p14="http://schemas.microsoft.com/office/powerpoint/2010/main" val="25811611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BF3F4BE-6365-4BA8-A628-A74B8119037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9634" r="328" b="5417"/>
          <a:stretch/>
        </p:blipFill>
        <p:spPr>
          <a:xfrm>
            <a:off x="1844354" y="1461154"/>
            <a:ext cx="9694054" cy="464741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B80A760-C42B-4CD5-926F-AA7C9371C6D7}"/>
              </a:ext>
            </a:extLst>
          </p:cNvPr>
          <p:cNvSpPr txBox="1"/>
          <p:nvPr/>
        </p:nvSpPr>
        <p:spPr>
          <a:xfrm>
            <a:off x="1932495" y="556181"/>
            <a:ext cx="3912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Amasis MT Pro Medium" panose="02040604050005020304" pitchFamily="18" charset="0"/>
              </a:rPr>
              <a:t>Nexus Repository</a:t>
            </a:r>
          </a:p>
        </p:txBody>
      </p:sp>
    </p:spTree>
    <p:extLst>
      <p:ext uri="{BB962C8B-B14F-4D97-AF65-F5344CB8AC3E}">
        <p14:creationId xmlns:p14="http://schemas.microsoft.com/office/powerpoint/2010/main" val="42103130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2AB96D3-80C0-41BC-8BCF-87D4940ED160}"/>
              </a:ext>
            </a:extLst>
          </p:cNvPr>
          <p:cNvSpPr txBox="1"/>
          <p:nvPr/>
        </p:nvSpPr>
        <p:spPr>
          <a:xfrm>
            <a:off x="3258609" y="496359"/>
            <a:ext cx="5240867" cy="584775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b="1" dirty="0">
                <a:latin typeface="Bradley Hand ITC" panose="03070402050302030203" pitchFamily="66" charset="0"/>
                <a:cs typeface="Calibri"/>
              </a:rPr>
              <a:t>ANSIBLE - KUBERNETES</a:t>
            </a:r>
            <a:endParaRPr lang="en-US" sz="3200" dirty="0">
              <a:latin typeface="Bradley Hand ITC" panose="03070402050302030203" pitchFamily="66" charset="0"/>
              <a:ea typeface="+mn-lt"/>
              <a:cs typeface="+mn-lt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571AB25-A88D-4F59-9A73-534E6C6BBF52}"/>
              </a:ext>
            </a:extLst>
          </p:cNvPr>
          <p:cNvSpPr/>
          <p:nvPr/>
        </p:nvSpPr>
        <p:spPr>
          <a:xfrm>
            <a:off x="4985341" y="1211679"/>
            <a:ext cx="1110660" cy="743642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masis MT Pro Medium"/>
                <a:cs typeface="Calibri"/>
              </a:rPr>
              <a:t>SERVER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1485FA5-94FB-4638-81FC-431EAFC98810}"/>
              </a:ext>
            </a:extLst>
          </p:cNvPr>
          <p:cNvSpPr/>
          <p:nvPr/>
        </p:nvSpPr>
        <p:spPr>
          <a:xfrm>
            <a:off x="3665000" y="2626503"/>
            <a:ext cx="1248832" cy="680165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dirty="0">
                <a:latin typeface="Amasis MT Pro Medium"/>
                <a:cs typeface="Calibri"/>
              </a:rPr>
              <a:t>MASTER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A06AFBC-033F-4DC7-AF0D-ECB1AE4D22D5}"/>
              </a:ext>
            </a:extLst>
          </p:cNvPr>
          <p:cNvSpPr/>
          <p:nvPr/>
        </p:nvSpPr>
        <p:spPr>
          <a:xfrm>
            <a:off x="6276464" y="2634717"/>
            <a:ext cx="1248832" cy="680166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dirty="0">
                <a:latin typeface="Amasis MT Pro Medium"/>
                <a:cs typeface="Calibri"/>
              </a:rPr>
              <a:t>WORKER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D91821-C580-437D-940F-9A1197772A40}"/>
              </a:ext>
            </a:extLst>
          </p:cNvPr>
          <p:cNvSpPr txBox="1"/>
          <p:nvPr/>
        </p:nvSpPr>
        <p:spPr>
          <a:xfrm>
            <a:off x="6179429" y="2030997"/>
            <a:ext cx="679450" cy="307777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400" b="1" dirty="0">
                <a:latin typeface="Amasis MT Pro Medium"/>
                <a:cs typeface="Calibri"/>
              </a:rPr>
              <a:t>SSH</a:t>
            </a:r>
            <a:endParaRPr lang="en-US" b="1" dirty="0">
              <a:latin typeface="Amasis MT Pro Medium"/>
              <a:cs typeface="Calibri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546778-E9DD-49BA-A575-F10DF9D3D4FC}"/>
              </a:ext>
            </a:extLst>
          </p:cNvPr>
          <p:cNvSpPr txBox="1"/>
          <p:nvPr/>
        </p:nvSpPr>
        <p:spPr>
          <a:xfrm>
            <a:off x="4283655" y="2028979"/>
            <a:ext cx="679450" cy="307777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400" b="1" dirty="0">
                <a:latin typeface="Amasis MT Pro Medium"/>
                <a:cs typeface="Calibri"/>
              </a:rPr>
              <a:t>SSH</a:t>
            </a:r>
            <a:endParaRPr lang="en-US" b="1" dirty="0">
              <a:latin typeface="Amasis MT Pro Medium"/>
              <a:cs typeface="Calibri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53B5B3-7B5E-47E8-B4CB-717C375449FA}"/>
              </a:ext>
            </a:extLst>
          </p:cNvPr>
          <p:cNvSpPr txBox="1"/>
          <p:nvPr/>
        </p:nvSpPr>
        <p:spPr>
          <a:xfrm>
            <a:off x="1353608" y="3904192"/>
            <a:ext cx="8544535" cy="40011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dirty="0">
                <a:latin typeface="Bradley Hand ITC" panose="03070402050302030203" pitchFamily="66" charset="0"/>
                <a:cs typeface="Calibri"/>
              </a:rPr>
              <a:t>1.    Created directory KUBERNETES in server containing  PLAYBOOKS</a:t>
            </a:r>
          </a:p>
        </p:txBody>
      </p:sp>
      <p:pic>
        <p:nvPicPr>
          <p:cNvPr id="11" name="Picture 15" descr="A picture containing text&#10;&#10;Description automatically generated">
            <a:extLst>
              <a:ext uri="{FF2B5EF4-FFF2-40B4-BE49-F238E27FC236}">
                <a16:creationId xmlns:a16="http://schemas.microsoft.com/office/drawing/2014/main" id="{0E50FFC5-25CA-41EC-AB60-DFB736432A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3" t="31343" r="-139" b="746"/>
          <a:stretch/>
        </p:blipFill>
        <p:spPr>
          <a:xfrm>
            <a:off x="1888067" y="4726334"/>
            <a:ext cx="7569188" cy="96189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85C9B0C-10E1-4B8B-AA79-4709D27F6854}"/>
              </a:ext>
            </a:extLst>
          </p:cNvPr>
          <p:cNvCxnSpPr>
            <a:cxnSpLocks/>
          </p:cNvCxnSpPr>
          <p:nvPr/>
        </p:nvCxnSpPr>
        <p:spPr>
          <a:xfrm>
            <a:off x="4222463" y="2337847"/>
            <a:ext cx="272434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528BACB-8E58-40EF-9B5E-9EF93D6FF0AB}"/>
              </a:ext>
            </a:extLst>
          </p:cNvPr>
          <p:cNvCxnSpPr>
            <a:cxnSpLocks/>
          </p:cNvCxnSpPr>
          <p:nvPr/>
        </p:nvCxnSpPr>
        <p:spPr>
          <a:xfrm>
            <a:off x="4222463" y="2337847"/>
            <a:ext cx="0" cy="3062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B1DEC9F-03DA-4211-BBF2-0E70BBEBFA1C}"/>
              </a:ext>
            </a:extLst>
          </p:cNvPr>
          <p:cNvCxnSpPr>
            <a:cxnSpLocks/>
          </p:cNvCxnSpPr>
          <p:nvPr/>
        </p:nvCxnSpPr>
        <p:spPr>
          <a:xfrm>
            <a:off x="6947729" y="2338082"/>
            <a:ext cx="0" cy="3153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1D0D60D-A4F2-4592-9BE1-C6E94E84C649}"/>
              </a:ext>
            </a:extLst>
          </p:cNvPr>
          <p:cNvCxnSpPr>
            <a:cxnSpLocks/>
            <a:stCxn id="3" idx="2"/>
          </p:cNvCxnSpPr>
          <p:nvPr/>
        </p:nvCxnSpPr>
        <p:spPr>
          <a:xfrm>
            <a:off x="5540671" y="1955321"/>
            <a:ext cx="0" cy="38252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83926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72F366D-0713-424B-A15F-EB21AB6AD0B8}"/>
              </a:ext>
            </a:extLst>
          </p:cNvPr>
          <p:cNvSpPr txBox="1"/>
          <p:nvPr/>
        </p:nvSpPr>
        <p:spPr>
          <a:xfrm>
            <a:off x="1635813" y="513420"/>
            <a:ext cx="8592270" cy="40011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dirty="0">
                <a:latin typeface="Bradley Hand ITC" panose="03070402050302030203" pitchFamily="66" charset="0"/>
                <a:cs typeface="Calibri"/>
              </a:rPr>
              <a:t>2.    HOSTS file contains IP ADDRESS of MASTER and WORKER NODE</a:t>
            </a:r>
          </a:p>
        </p:txBody>
      </p:sp>
      <p:pic>
        <p:nvPicPr>
          <p:cNvPr id="3" name="Picture 5" descr="Text&#10;&#10;Description automatically generated">
            <a:extLst>
              <a:ext uri="{FF2B5EF4-FFF2-40B4-BE49-F238E27FC236}">
                <a16:creationId xmlns:a16="http://schemas.microsoft.com/office/drawing/2014/main" id="{3D0C2CA4-CA11-474A-AF4E-54E56B1788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4" r="16040" b="28700"/>
          <a:stretch/>
        </p:blipFill>
        <p:spPr>
          <a:xfrm>
            <a:off x="2617777" y="995026"/>
            <a:ext cx="6885798" cy="189307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D2424DE-6B86-407E-93E9-CB408F2A58C9}"/>
              </a:ext>
            </a:extLst>
          </p:cNvPr>
          <p:cNvSpPr txBox="1"/>
          <p:nvPr/>
        </p:nvSpPr>
        <p:spPr>
          <a:xfrm>
            <a:off x="1635813" y="3034165"/>
            <a:ext cx="10707843" cy="40011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dirty="0">
                <a:latin typeface="Bradley Hand ITC" panose="03070402050302030203" pitchFamily="66" charset="0"/>
                <a:cs typeface="Calibri"/>
              </a:rPr>
              <a:t>3.    PLAYBOOK TO CONFIGURE KUBERNETES IN BOTH MASTER AND WORKER</a:t>
            </a:r>
          </a:p>
        </p:txBody>
      </p:sp>
      <p:pic>
        <p:nvPicPr>
          <p:cNvPr id="5" name="Picture 8" descr="Text&#10;&#10;Description automatically generated">
            <a:extLst>
              <a:ext uri="{FF2B5EF4-FFF2-40B4-BE49-F238E27FC236}">
                <a16:creationId xmlns:a16="http://schemas.microsoft.com/office/drawing/2014/main" id="{B5A97A77-A772-4FD8-9156-B15F3E7322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331" r="174" b="-380"/>
          <a:stretch/>
        </p:blipFill>
        <p:spPr>
          <a:xfrm>
            <a:off x="2688424" y="3618051"/>
            <a:ext cx="6815151" cy="294893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1881033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8722680-1D2F-4BF1-B349-2247148EDEA1}"/>
              </a:ext>
            </a:extLst>
          </p:cNvPr>
          <p:cNvSpPr txBox="1"/>
          <p:nvPr/>
        </p:nvSpPr>
        <p:spPr>
          <a:xfrm>
            <a:off x="1626395" y="547808"/>
            <a:ext cx="10565605" cy="70788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dirty="0">
                <a:latin typeface="Bradley Hand ITC" panose="03070402050302030203" pitchFamily="66" charset="0"/>
                <a:cs typeface="Calibri"/>
              </a:rPr>
              <a:t>4.    INSTALLING KUBERNETES IN BOTH MASTER AND WORKER USING install-k8s PLAYBOOK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AE7519-B9EF-4F2E-B260-769ACBB8FEA4}"/>
              </a:ext>
            </a:extLst>
          </p:cNvPr>
          <p:cNvSpPr txBox="1"/>
          <p:nvPr/>
        </p:nvSpPr>
        <p:spPr>
          <a:xfrm>
            <a:off x="1637379" y="1434284"/>
            <a:ext cx="9803605" cy="70788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dirty="0">
                <a:latin typeface="Bradley Hand ITC" panose="03070402050302030203" pitchFamily="66" charset="0"/>
                <a:cs typeface="Calibri"/>
              </a:rPr>
              <a:t>5.    SETTING UP MASTER CONFIGURATION FOR ONLY MASTER NODE USING PLAYBOOK</a:t>
            </a:r>
          </a:p>
        </p:txBody>
      </p:sp>
      <p:pic>
        <p:nvPicPr>
          <p:cNvPr id="4" name="Picture 8" descr="A picture containing table&#10;&#10;Description automatically generated">
            <a:extLst>
              <a:ext uri="{FF2B5EF4-FFF2-40B4-BE49-F238E27FC236}">
                <a16:creationId xmlns:a16="http://schemas.microsoft.com/office/drawing/2014/main" id="{DC30303E-AA87-41D5-A3C3-C05E5CE69B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8825" y="2151597"/>
            <a:ext cx="7258173" cy="4538253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7531682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CAF2C3-7E12-4355-8A12-171ECB7B5B8C}"/>
              </a:ext>
            </a:extLst>
          </p:cNvPr>
          <p:cNvSpPr txBox="1"/>
          <p:nvPr/>
        </p:nvSpPr>
        <p:spPr>
          <a:xfrm>
            <a:off x="1619987" y="189545"/>
            <a:ext cx="9470229" cy="101566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latin typeface="Bradley Hand ITC" panose="03070402050302030203" pitchFamily="66" charset="0"/>
                <a:cs typeface="Calibri"/>
              </a:rPr>
              <a:t>6.   </a:t>
            </a:r>
            <a:r>
              <a:rPr lang="en-US" sz="2000" b="1" dirty="0">
                <a:latin typeface="Bradley Hand ITC" panose="03070402050302030203" pitchFamily="66" charset="0"/>
                <a:ea typeface="+mn-lt"/>
                <a:cs typeface="+mn-lt"/>
              </a:rPr>
              <a:t> SETTING UP WORKER CONFIGURATION FOR ONLY WORKER NODE USING PLAYBOOK</a:t>
            </a:r>
          </a:p>
          <a:p>
            <a:endParaRPr lang="en-US" sz="2000" b="1" dirty="0">
              <a:latin typeface="Bradley Hand ITC" panose="03070402050302030203" pitchFamily="66" charset="0"/>
              <a:cs typeface="Calibri"/>
            </a:endParaRPr>
          </a:p>
        </p:txBody>
      </p:sp>
      <p:pic>
        <p:nvPicPr>
          <p:cNvPr id="3" name="Picture 5" descr="Text&#10;&#10;Description automatically generated">
            <a:extLst>
              <a:ext uri="{FF2B5EF4-FFF2-40B4-BE49-F238E27FC236}">
                <a16:creationId xmlns:a16="http://schemas.microsoft.com/office/drawing/2014/main" id="{D54F5B2E-3E08-483C-8406-E18EE37BF3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8874" y="1051826"/>
            <a:ext cx="6779417" cy="271773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00EFB94-F7F4-478A-804F-9F7B7AF11419}"/>
              </a:ext>
            </a:extLst>
          </p:cNvPr>
          <p:cNvSpPr txBox="1"/>
          <p:nvPr/>
        </p:nvSpPr>
        <p:spPr>
          <a:xfrm>
            <a:off x="1723681" y="3957919"/>
            <a:ext cx="7624761" cy="40011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dirty="0">
                <a:latin typeface="Bradley Hand ITC" panose="03070402050302030203" pitchFamily="66" charset="0"/>
                <a:cs typeface="Calibri"/>
              </a:rPr>
              <a:t>7.    MASTER NODE SHOWING ITS CONNECTION</a:t>
            </a:r>
          </a:p>
        </p:txBody>
      </p:sp>
      <p:pic>
        <p:nvPicPr>
          <p:cNvPr id="5" name="Picture 7" descr="Text&#10;&#10;Description automatically generated">
            <a:extLst>
              <a:ext uri="{FF2B5EF4-FFF2-40B4-BE49-F238E27FC236}">
                <a16:creationId xmlns:a16="http://schemas.microsoft.com/office/drawing/2014/main" id="{983A677A-9960-49E5-BB94-B29F1B36FD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8874" y="4546387"/>
            <a:ext cx="7339011" cy="1995922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9564062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36479C9-FBA2-4497-A1CB-75718863E29E}"/>
              </a:ext>
            </a:extLst>
          </p:cNvPr>
          <p:cNvSpPr txBox="1"/>
          <p:nvPr/>
        </p:nvSpPr>
        <p:spPr>
          <a:xfrm>
            <a:off x="5231876" y="3329176"/>
            <a:ext cx="262222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>
              <a:cs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3D15BB-DC89-44CC-B873-C85B6FC09F3F}"/>
              </a:ext>
            </a:extLst>
          </p:cNvPr>
          <p:cNvSpPr txBox="1"/>
          <p:nvPr/>
        </p:nvSpPr>
        <p:spPr>
          <a:xfrm>
            <a:off x="2057867" y="949424"/>
            <a:ext cx="5524425" cy="67710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latin typeface="Bradley Hand ITC" panose="03070402050302030203" pitchFamily="66" charset="0"/>
                <a:ea typeface="+mn-lt"/>
                <a:cs typeface="+mn-lt"/>
              </a:rPr>
              <a:t>8.    PODS BEFORE </a:t>
            </a:r>
            <a:r>
              <a:rPr lang="en-US" sz="2000" b="1" dirty="0">
                <a:latin typeface="Bradley Hand ITC" panose="03070402050302030203" pitchFamily="66" charset="0"/>
                <a:ea typeface="+mn-lt"/>
                <a:cs typeface="+mn-lt"/>
              </a:rPr>
              <a:t>AND</a:t>
            </a:r>
            <a:r>
              <a:rPr lang="en-US" b="1" dirty="0">
                <a:latin typeface="Bradley Hand ITC" panose="03070402050302030203" pitchFamily="66" charset="0"/>
                <a:ea typeface="+mn-lt"/>
                <a:cs typeface="+mn-lt"/>
              </a:rPr>
              <a:t> AFTER DELETING</a:t>
            </a:r>
            <a:endParaRPr lang="en-US" dirty="0">
              <a:latin typeface="Bradley Hand ITC" panose="03070402050302030203" pitchFamily="66" charset="0"/>
              <a:ea typeface="+mn-lt"/>
              <a:cs typeface="+mn-lt"/>
            </a:endParaRPr>
          </a:p>
          <a:p>
            <a:pPr algn="l"/>
            <a:endParaRPr lang="en-US" dirty="0">
              <a:latin typeface="Bradley Hand ITC" panose="03070402050302030203" pitchFamily="66" charset="0"/>
              <a:cs typeface="Calibri"/>
            </a:endParaRPr>
          </a:p>
        </p:txBody>
      </p:sp>
      <p:pic>
        <p:nvPicPr>
          <p:cNvPr id="4" name="Picture 7" descr="A picture containing text, plaque&#10;&#10;Description automatically generated">
            <a:extLst>
              <a:ext uri="{FF2B5EF4-FFF2-40B4-BE49-F238E27FC236}">
                <a16:creationId xmlns:a16="http://schemas.microsoft.com/office/drawing/2014/main" id="{D4EC2957-CAC9-4C87-8A48-E4564237DF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9894" y="1756011"/>
            <a:ext cx="7846188" cy="4835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9861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859D4-C35D-4A2A-882F-C077C73C1C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9470" y="0"/>
            <a:ext cx="10018713" cy="1536569"/>
          </a:xfrm>
        </p:spPr>
        <p:txBody>
          <a:bodyPr/>
          <a:lstStyle/>
          <a:p>
            <a:r>
              <a:rPr lang="en-IN" b="1" dirty="0">
                <a:latin typeface="Bradley Hand ITC" panose="03070402050302030203" pitchFamily="66" charset="0"/>
              </a:rPr>
              <a:t>MONGO DB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9F08FF-2281-45E6-9713-3E65AC9C71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9470" y="1536569"/>
            <a:ext cx="10792530" cy="5321431"/>
          </a:xfrm>
        </p:spPr>
        <p:txBody>
          <a:bodyPr>
            <a:normAutofit/>
          </a:bodyPr>
          <a:lstStyle/>
          <a:p>
            <a:pPr marL="0" indent="0">
              <a:buClr>
                <a:schemeClr val="tx1"/>
              </a:buClr>
              <a:buNone/>
            </a:pPr>
            <a:endParaRPr lang="en-IN" sz="1400" dirty="0"/>
          </a:p>
          <a:p>
            <a:pPr marL="0" indent="0">
              <a:buClr>
                <a:schemeClr val="tx1"/>
              </a:buClr>
              <a:buNone/>
            </a:pPr>
            <a:endParaRPr lang="en-IN" sz="1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A8478C-4976-42A5-BC2D-9ADFE311CA6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04" t="71615" r="51908" b="7904"/>
          <a:stretch/>
        </p:blipFill>
        <p:spPr>
          <a:xfrm>
            <a:off x="7126661" y="2238080"/>
            <a:ext cx="4826525" cy="140459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44ADFFE-4AC0-4945-A10E-72A69DC60CCE}"/>
              </a:ext>
            </a:extLst>
          </p:cNvPr>
          <p:cNvSpPr txBox="1"/>
          <p:nvPr/>
        </p:nvSpPr>
        <p:spPr>
          <a:xfrm flipH="1">
            <a:off x="1967890" y="1489625"/>
            <a:ext cx="32442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 </a:t>
            </a:r>
            <a:r>
              <a:rPr lang="en-US" b="1" dirty="0">
                <a:latin typeface="Amasis MT Pro Medium" panose="02040604050005020304" pitchFamily="18" charset="0"/>
                <a:cs typeface="Calibri"/>
              </a:rPr>
              <a:t>1. Creating Database</a:t>
            </a:r>
          </a:p>
          <a:p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C86604-2461-45F4-B150-BF3B0697FCD3}"/>
              </a:ext>
            </a:extLst>
          </p:cNvPr>
          <p:cNvSpPr txBox="1"/>
          <p:nvPr/>
        </p:nvSpPr>
        <p:spPr>
          <a:xfrm>
            <a:off x="7126661" y="1564849"/>
            <a:ext cx="2150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Amasis MT Pro Medium" panose="02040604050005020304" pitchFamily="18" charset="0"/>
              </a:rPr>
              <a:t>2. Show Database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84FB5F6-51C2-4F30-9404-D015E92DD7F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09" t="14884" r="27320" b="46708"/>
          <a:stretch/>
        </p:blipFill>
        <p:spPr>
          <a:xfrm>
            <a:off x="2141455" y="4242062"/>
            <a:ext cx="7909089" cy="249260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060CCAF-0499-4AA8-998D-E2458E29EC8D}"/>
              </a:ext>
            </a:extLst>
          </p:cNvPr>
          <p:cNvSpPr txBox="1"/>
          <p:nvPr/>
        </p:nvSpPr>
        <p:spPr>
          <a:xfrm>
            <a:off x="4333186" y="3684645"/>
            <a:ext cx="3525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Amasis MT Pro Medium" panose="02040604050005020304" pitchFamily="18" charset="0"/>
              </a:rPr>
              <a:t>3. Creating Collections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DB1B1B-3D00-48CE-B2AE-A372CAFE17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7890" y="2275986"/>
            <a:ext cx="4165814" cy="533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1833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4D4AC6B-DD0F-47D9-9A34-FF8F9493D004}"/>
              </a:ext>
            </a:extLst>
          </p:cNvPr>
          <p:cNvSpPr txBox="1"/>
          <p:nvPr/>
        </p:nvSpPr>
        <p:spPr>
          <a:xfrm>
            <a:off x="1677970" y="1027522"/>
            <a:ext cx="3619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Amasis MT Pro Medium" panose="02040604050005020304" pitchFamily="18" charset="0"/>
              </a:rPr>
              <a:t>4. Displaying Admin Credentials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EA286B-F510-409B-991E-743E03DB00C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74" t="13608" r="34124" b="7903"/>
          <a:stretch/>
        </p:blipFill>
        <p:spPr>
          <a:xfrm>
            <a:off x="964674" y="1677874"/>
            <a:ext cx="5131326" cy="328062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E108483-CAAC-48AF-B1C5-2693ECAE4B65}"/>
              </a:ext>
            </a:extLst>
          </p:cNvPr>
          <p:cNvSpPr txBox="1"/>
          <p:nvPr/>
        </p:nvSpPr>
        <p:spPr>
          <a:xfrm>
            <a:off x="6796724" y="1027522"/>
            <a:ext cx="3619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Amasis MT Pro Medium" panose="02040604050005020304" pitchFamily="18" charset="0"/>
              </a:rPr>
              <a:t>5. Displaying User Credentials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B605C88-FBD0-439B-B408-0F5A23797A7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10" t="13059" r="36212" b="39106"/>
          <a:stretch/>
        </p:blipFill>
        <p:spPr>
          <a:xfrm>
            <a:off x="6466788" y="1681344"/>
            <a:ext cx="5392131" cy="3277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6508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3EC7D49-CFF1-473A-9FA7-0CB4DC5AC395}"/>
              </a:ext>
            </a:extLst>
          </p:cNvPr>
          <p:cNvSpPr txBox="1"/>
          <p:nvPr/>
        </p:nvSpPr>
        <p:spPr>
          <a:xfrm>
            <a:off x="1809946" y="207389"/>
            <a:ext cx="2658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Amasis MT Pro Medium" panose="02040604050005020304" pitchFamily="18" charset="0"/>
              </a:rPr>
              <a:t>7. Booked Details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B78AB1-B9D9-42DD-BCFA-0E757DAACB8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37" t="14020" r="32577" b="30172"/>
          <a:stretch/>
        </p:blipFill>
        <p:spPr>
          <a:xfrm>
            <a:off x="1809947" y="742361"/>
            <a:ext cx="5580668" cy="2985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7999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0949CF-C7CF-49B2-BB72-6BAEC609CC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685801"/>
            <a:ext cx="10018713" cy="1114720"/>
          </a:xfrm>
        </p:spPr>
        <p:txBody>
          <a:bodyPr/>
          <a:lstStyle/>
          <a:p>
            <a:r>
              <a:rPr lang="en-IN" b="1" dirty="0">
                <a:latin typeface="Bradley Hand ITC" panose="03070402050302030203" pitchFamily="66" charset="0"/>
              </a:rPr>
              <a:t>TEAM COLLAB0RATION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D4FEAD9-DFF7-4532-87ED-0D0F454A40F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47315021"/>
              </p:ext>
            </p:extLst>
          </p:nvPr>
        </p:nvGraphicFramePr>
        <p:xfrm>
          <a:off x="1484313" y="2667000"/>
          <a:ext cx="10018712" cy="175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60685">
                  <a:extLst>
                    <a:ext uri="{9D8B030D-6E8A-4147-A177-3AD203B41FA5}">
                      <a16:colId xmlns:a16="http://schemas.microsoft.com/office/drawing/2014/main" val="3057094902"/>
                    </a:ext>
                  </a:extLst>
                </a:gridCol>
                <a:gridCol w="6158027">
                  <a:extLst>
                    <a:ext uri="{9D8B030D-6E8A-4147-A177-3AD203B41FA5}">
                      <a16:colId xmlns:a16="http://schemas.microsoft.com/office/drawing/2014/main" val="22129253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Work done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89112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Frontend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Vigneshwar Ravi, Nabin Mahato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28424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Backend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Priyanka Ramesh, Pavan Kumar, Varun Srinivas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26429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Devops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Pavan Kumar, Vigneshwar Ravi, Priyanka Ramesh, Varun Srinivas, Nabin Mahato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35284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209190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58815DD-3477-44AE-B6B3-F33B311C3BD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780" r="426" b="19237"/>
          <a:stretch/>
        </p:blipFill>
        <p:spPr>
          <a:xfrm>
            <a:off x="1693682" y="2377912"/>
            <a:ext cx="8804636" cy="253581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89BC46B-5219-49FD-842E-14814D5CD638}"/>
              </a:ext>
            </a:extLst>
          </p:cNvPr>
          <p:cNvSpPr txBox="1"/>
          <p:nvPr/>
        </p:nvSpPr>
        <p:spPr>
          <a:xfrm>
            <a:off x="2271860" y="631595"/>
            <a:ext cx="74000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 b="1" dirty="0">
                <a:latin typeface="Bradley Hand ITC" panose="03070402050302030203" pitchFamily="66" charset="0"/>
              </a:rPr>
              <a:t>SWAGGER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C5F16B-F1F3-4443-9BD8-55E61FD100E5}"/>
              </a:ext>
            </a:extLst>
          </p:cNvPr>
          <p:cNvSpPr txBox="1"/>
          <p:nvPr/>
        </p:nvSpPr>
        <p:spPr>
          <a:xfrm>
            <a:off x="1781666" y="1663323"/>
            <a:ext cx="3233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Amasis MT Pro Medium" panose="02040604050005020304" pitchFamily="18" charset="0"/>
              </a:rPr>
              <a:t>List of API’s in Swagger</a:t>
            </a:r>
          </a:p>
        </p:txBody>
      </p:sp>
    </p:spTree>
    <p:extLst>
      <p:ext uri="{BB962C8B-B14F-4D97-AF65-F5344CB8AC3E}">
        <p14:creationId xmlns:p14="http://schemas.microsoft.com/office/powerpoint/2010/main" val="41544460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55CE24E-0430-4F2C-A2B2-5A7D0E5B06CD}"/>
              </a:ext>
            </a:extLst>
          </p:cNvPr>
          <p:cNvSpPr txBox="1"/>
          <p:nvPr/>
        </p:nvSpPr>
        <p:spPr>
          <a:xfrm>
            <a:off x="3063711" y="707009"/>
            <a:ext cx="65422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600" b="1" dirty="0">
                <a:latin typeface="Bradley Hand ITC" panose="03070402050302030203" pitchFamily="66" charset="0"/>
              </a:rPr>
              <a:t>KAFKA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434C69-6EED-40D6-9921-29DAFF1FF772}"/>
              </a:ext>
            </a:extLst>
          </p:cNvPr>
          <p:cNvSpPr txBox="1"/>
          <p:nvPr/>
        </p:nvSpPr>
        <p:spPr>
          <a:xfrm>
            <a:off x="2168164" y="1487748"/>
            <a:ext cx="56937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Amasis MT Pro Medium" panose="02040604050005020304" pitchFamily="18" charset="0"/>
              </a:rPr>
              <a:t>1. Kafka Connections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5EAED7-A1A0-4609-9124-9077BD7C45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164" y="1991488"/>
            <a:ext cx="7588577" cy="4268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3050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90BE946-8D18-46E0-8D4D-A53EB8209800}"/>
              </a:ext>
            </a:extLst>
          </p:cNvPr>
          <p:cNvSpPr txBox="1"/>
          <p:nvPr/>
        </p:nvSpPr>
        <p:spPr>
          <a:xfrm>
            <a:off x="1809947" y="716437"/>
            <a:ext cx="59200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Amasis MT Pro Medium" panose="02040604050005020304" pitchFamily="18" charset="0"/>
              </a:rPr>
              <a:t>2. Producer and Consumer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BB4DFFA-79FE-4B56-83F9-734C3C68565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766"/>
          <a:stretch/>
        </p:blipFill>
        <p:spPr>
          <a:xfrm>
            <a:off x="1913642" y="1621410"/>
            <a:ext cx="10151942" cy="4072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570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789DD9B-F6F8-4E3A-BAE4-174EC61D44C2}"/>
              </a:ext>
            </a:extLst>
          </p:cNvPr>
          <p:cNvSpPr txBox="1"/>
          <p:nvPr/>
        </p:nvSpPr>
        <p:spPr>
          <a:xfrm>
            <a:off x="2828041" y="2922308"/>
            <a:ext cx="69946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 b="1" dirty="0">
                <a:latin typeface="Bradley Hand ITC" panose="03070402050302030203" pitchFamily="66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7027555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909A095-D9B1-46F2-9191-8EEE7285A728}"/>
              </a:ext>
            </a:extLst>
          </p:cNvPr>
          <p:cNvSpPr txBox="1"/>
          <p:nvPr/>
        </p:nvSpPr>
        <p:spPr>
          <a:xfrm>
            <a:off x="3299381" y="622169"/>
            <a:ext cx="62122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600" b="1" dirty="0">
                <a:latin typeface="Bradley Hand ITC" panose="03070402050302030203" pitchFamily="66" charset="0"/>
              </a:rPr>
              <a:t>TECHNOLOGIES USED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49398C-BE7D-4D74-A0D0-D25CDABF727A}"/>
              </a:ext>
            </a:extLst>
          </p:cNvPr>
          <p:cNvSpPr txBox="1"/>
          <p:nvPr/>
        </p:nvSpPr>
        <p:spPr>
          <a:xfrm>
            <a:off x="2479249" y="1502688"/>
            <a:ext cx="8257880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228600">
              <a:lnSpc>
                <a:spcPct val="150000"/>
              </a:lnSpc>
              <a:buClr>
                <a:srgbClr val="000000"/>
              </a:buClr>
              <a:buFont typeface="StarSymbol"/>
              <a:buAutoNum type="arabicParenR"/>
              <a:tabLst>
                <a:tab pos="408240" algn="l"/>
              </a:tabLst>
            </a:pPr>
            <a:r>
              <a:rPr lang="en-IN" sz="1800" b="0" strike="noStrike" spc="-1" dirty="0">
                <a:latin typeface="Amasis MT Pro Medium" panose="02040604050005020304" pitchFamily="18" charset="0"/>
              </a:rPr>
              <a:t>Java / Java Spring boot</a:t>
            </a:r>
            <a:endParaRPr lang="en-IN" sz="1800" b="0" strike="noStrike" spc="-1" dirty="0">
              <a:latin typeface="Amasis MT Pro Medium" panose="02040604050005020304" pitchFamily="18" charset="0"/>
              <a:ea typeface="Times New Roman"/>
            </a:endParaRPr>
          </a:p>
          <a:p>
            <a:pPr marL="457200" indent="-228600">
              <a:lnSpc>
                <a:spcPct val="150000"/>
              </a:lnSpc>
              <a:buClr>
                <a:srgbClr val="000000"/>
              </a:buClr>
              <a:buFont typeface="StarSymbol"/>
              <a:buAutoNum type="arabicParenR"/>
              <a:tabLst>
                <a:tab pos="408240" algn="l"/>
              </a:tabLst>
            </a:pPr>
            <a:r>
              <a:rPr lang="en-IN" sz="1800" b="0" strike="noStrike" spc="-1" dirty="0">
                <a:latin typeface="Amasis MT Pro Medium" panose="02040604050005020304" pitchFamily="18" charset="0"/>
              </a:rPr>
              <a:t>Git</a:t>
            </a:r>
            <a:endParaRPr lang="en-IN" sz="1800" b="0" strike="noStrike" spc="-1" dirty="0">
              <a:latin typeface="Amasis MT Pro Medium" panose="02040604050005020304" pitchFamily="18" charset="0"/>
              <a:ea typeface="Times New Roman"/>
            </a:endParaRPr>
          </a:p>
          <a:p>
            <a:pPr marL="457200" indent="-228600">
              <a:lnSpc>
                <a:spcPct val="150000"/>
              </a:lnSpc>
              <a:buClr>
                <a:srgbClr val="000000"/>
              </a:buClr>
              <a:buFont typeface="StarSymbol"/>
              <a:buAutoNum type="arabicParenR"/>
              <a:tabLst>
                <a:tab pos="408240" algn="l"/>
              </a:tabLst>
            </a:pPr>
            <a:r>
              <a:rPr lang="en-IN" sz="1800" b="0" strike="noStrike" spc="-1" dirty="0">
                <a:latin typeface="Amasis MT Pro Medium" panose="02040604050005020304" pitchFamily="18" charset="0"/>
              </a:rPr>
              <a:t>Maven</a:t>
            </a:r>
            <a:endParaRPr lang="en-IN" sz="1800" b="0" strike="noStrike" spc="-1" dirty="0">
              <a:latin typeface="Amasis MT Pro Medium" panose="02040604050005020304" pitchFamily="18" charset="0"/>
              <a:ea typeface="Times New Roman"/>
            </a:endParaRPr>
          </a:p>
          <a:p>
            <a:pPr marL="457200" indent="-228600">
              <a:lnSpc>
                <a:spcPct val="150000"/>
              </a:lnSpc>
              <a:buClr>
                <a:srgbClr val="000000"/>
              </a:buClr>
              <a:buFont typeface="StarSymbol"/>
              <a:buAutoNum type="arabicParenR"/>
              <a:tabLst>
                <a:tab pos="408240" algn="l"/>
              </a:tabLst>
            </a:pPr>
            <a:r>
              <a:rPr lang="en-IN" sz="1800" b="0" strike="noStrike" spc="-1" dirty="0">
                <a:latin typeface="Amasis MT Pro Medium" panose="02040604050005020304" pitchFamily="18" charset="0"/>
              </a:rPr>
              <a:t>Jenkins</a:t>
            </a:r>
            <a:endParaRPr lang="en-IN" sz="1800" b="0" strike="noStrike" spc="-1" dirty="0">
              <a:latin typeface="Amasis MT Pro Medium" panose="02040604050005020304" pitchFamily="18" charset="0"/>
              <a:ea typeface="Times New Roman"/>
            </a:endParaRPr>
          </a:p>
          <a:p>
            <a:pPr marL="457200" indent="-228600">
              <a:lnSpc>
                <a:spcPct val="150000"/>
              </a:lnSpc>
              <a:buClr>
                <a:srgbClr val="000000"/>
              </a:buClr>
              <a:buFont typeface="StarSymbol"/>
              <a:buAutoNum type="arabicParenR"/>
              <a:tabLst>
                <a:tab pos="408240" algn="l"/>
              </a:tabLst>
            </a:pPr>
            <a:r>
              <a:rPr lang="en-IN" sz="1800" b="0" strike="noStrike" spc="-1" dirty="0">
                <a:latin typeface="Amasis MT Pro Medium" panose="02040604050005020304" pitchFamily="18" charset="0"/>
              </a:rPr>
              <a:t>Nexus</a:t>
            </a:r>
            <a:endParaRPr lang="en-IN" sz="1800" b="0" strike="noStrike" spc="-1" dirty="0">
              <a:latin typeface="Amasis MT Pro Medium" panose="02040604050005020304" pitchFamily="18" charset="0"/>
              <a:ea typeface="Times New Roman"/>
            </a:endParaRPr>
          </a:p>
          <a:p>
            <a:pPr marL="457200" indent="-228600">
              <a:lnSpc>
                <a:spcPct val="150000"/>
              </a:lnSpc>
              <a:buClr>
                <a:srgbClr val="000000"/>
              </a:buClr>
              <a:buFont typeface="StarSymbol"/>
              <a:buAutoNum type="arabicParenR"/>
              <a:tabLst>
                <a:tab pos="408240" algn="l"/>
              </a:tabLst>
            </a:pPr>
            <a:r>
              <a:rPr lang="en-IN" sz="1800" b="0" strike="noStrike" spc="-1" dirty="0">
                <a:latin typeface="Amasis MT Pro Medium" panose="02040604050005020304" pitchFamily="18" charset="0"/>
              </a:rPr>
              <a:t>AWS</a:t>
            </a:r>
            <a:endParaRPr lang="en-IN" sz="1800" b="0" strike="noStrike" spc="-1" dirty="0">
              <a:latin typeface="Amasis MT Pro Medium" panose="02040604050005020304" pitchFamily="18" charset="0"/>
              <a:ea typeface="Times New Roman"/>
            </a:endParaRPr>
          </a:p>
          <a:p>
            <a:pPr marL="457200" indent="-228600">
              <a:lnSpc>
                <a:spcPct val="150000"/>
              </a:lnSpc>
              <a:buClr>
                <a:srgbClr val="000000"/>
              </a:buClr>
              <a:buFont typeface="StarSymbol"/>
              <a:buAutoNum type="arabicParenR"/>
              <a:tabLst>
                <a:tab pos="408240" algn="l"/>
              </a:tabLst>
            </a:pPr>
            <a:r>
              <a:rPr lang="en-IN" sz="1800" b="0" strike="noStrike" spc="-1" dirty="0">
                <a:latin typeface="Amasis MT Pro Medium" panose="02040604050005020304" pitchFamily="18" charset="0"/>
              </a:rPr>
              <a:t>Docker</a:t>
            </a:r>
          </a:p>
          <a:p>
            <a:pPr marL="457200" indent="-228600">
              <a:lnSpc>
                <a:spcPct val="150000"/>
              </a:lnSpc>
              <a:buClr>
                <a:srgbClr val="000000"/>
              </a:buClr>
              <a:buFont typeface="StarSymbol"/>
              <a:buAutoNum type="arabicParenR"/>
              <a:tabLst>
                <a:tab pos="408240" algn="l"/>
              </a:tabLst>
            </a:pPr>
            <a:r>
              <a:rPr lang="en-IN" spc="-1" dirty="0">
                <a:latin typeface="Amasis MT Pro Medium" panose="02040604050005020304" pitchFamily="18" charset="0"/>
                <a:ea typeface="Times New Roman"/>
              </a:rPr>
              <a:t>Kubernetes</a:t>
            </a:r>
            <a:endParaRPr lang="en-IN" sz="1800" b="0" strike="noStrike" spc="-1" dirty="0">
              <a:latin typeface="Amasis MT Pro Medium" panose="02040604050005020304" pitchFamily="18" charset="0"/>
              <a:ea typeface="Times New Roman"/>
            </a:endParaRPr>
          </a:p>
          <a:p>
            <a:pPr marL="457200" indent="-228600">
              <a:lnSpc>
                <a:spcPct val="150000"/>
              </a:lnSpc>
              <a:buClr>
                <a:srgbClr val="000000"/>
              </a:buClr>
              <a:buFont typeface="StarSymbol"/>
              <a:buAutoNum type="arabicParenR"/>
              <a:tabLst>
                <a:tab pos="408240" algn="l"/>
              </a:tabLst>
            </a:pPr>
            <a:r>
              <a:rPr lang="en-IN" sz="1800" b="0" strike="noStrike" spc="-1" dirty="0">
                <a:latin typeface="Amasis MT Pro Medium" panose="02040604050005020304" pitchFamily="18" charset="0"/>
                <a:ea typeface="Times New Roman"/>
              </a:rPr>
              <a:t>UI (html + CSS + JS )</a:t>
            </a:r>
          </a:p>
          <a:p>
            <a:pPr marL="457200" indent="-228600">
              <a:lnSpc>
                <a:spcPct val="150000"/>
              </a:lnSpc>
              <a:buClr>
                <a:srgbClr val="000000"/>
              </a:buClr>
              <a:buFont typeface="StarSymbol"/>
              <a:buAutoNum type="arabicParenR"/>
              <a:tabLst>
                <a:tab pos="408240" algn="l"/>
              </a:tabLst>
            </a:pPr>
            <a:r>
              <a:rPr lang="en-IN" sz="1800" b="0" strike="noStrike" spc="-1" dirty="0">
                <a:latin typeface="Amasis MT Pro Medium" panose="02040604050005020304" pitchFamily="18" charset="0"/>
                <a:ea typeface="Times New Roman"/>
              </a:rPr>
              <a:t>MySQL workbench</a:t>
            </a:r>
          </a:p>
          <a:p>
            <a:pPr marL="457200" indent="-228600">
              <a:lnSpc>
                <a:spcPct val="150000"/>
              </a:lnSpc>
              <a:buClr>
                <a:srgbClr val="000000"/>
              </a:buClr>
              <a:buFont typeface="StarSymbol"/>
              <a:buAutoNum type="arabicParenR"/>
              <a:tabLst>
                <a:tab pos="408240" algn="l"/>
              </a:tabLst>
            </a:pPr>
            <a:r>
              <a:rPr lang="en-IN" spc="-1" dirty="0">
                <a:latin typeface="Amasis MT Pro Medium" panose="02040604050005020304" pitchFamily="18" charset="0"/>
                <a:ea typeface="Times New Roman"/>
              </a:rPr>
              <a:t>Swagger</a:t>
            </a:r>
          </a:p>
          <a:p>
            <a:pPr marL="457200" indent="-228600">
              <a:lnSpc>
                <a:spcPct val="150000"/>
              </a:lnSpc>
              <a:buClr>
                <a:srgbClr val="000000"/>
              </a:buClr>
              <a:buFont typeface="StarSymbol"/>
              <a:buAutoNum type="arabicParenR"/>
              <a:tabLst>
                <a:tab pos="408240" algn="l"/>
              </a:tabLst>
            </a:pPr>
            <a:r>
              <a:rPr lang="en-IN" sz="1800" b="0" strike="noStrike" spc="-1" dirty="0" err="1">
                <a:latin typeface="Amasis MT Pro Medium" panose="02040604050005020304" pitchFamily="18" charset="0"/>
                <a:ea typeface="Times New Roman"/>
              </a:rPr>
              <a:t>Mongodb</a:t>
            </a:r>
            <a:endParaRPr lang="en-IN" sz="1800" b="0" strike="noStrike" spc="-1" dirty="0">
              <a:latin typeface="Amasis MT Pro Medium" panose="02040604050005020304" pitchFamily="18" charset="0"/>
              <a:ea typeface="Times New Roman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826173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BF463B-81C8-477C-87B3-63B2FF4A5E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5458" y="129619"/>
            <a:ext cx="10018713" cy="1463511"/>
          </a:xfrm>
        </p:spPr>
        <p:txBody>
          <a:bodyPr/>
          <a:lstStyle/>
          <a:p>
            <a:r>
              <a:rPr lang="en-IN" b="1" dirty="0">
                <a:latin typeface="Bradley Hand ITC" panose="03070402050302030203" pitchFamily="66" charset="0"/>
              </a:rPr>
              <a:t>ADMIN OPERATIONS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CDC6C5ED-7C43-462C-A7CA-FB7085C03C69}"/>
              </a:ext>
            </a:extLst>
          </p:cNvPr>
          <p:cNvSpPr/>
          <p:nvPr/>
        </p:nvSpPr>
        <p:spPr>
          <a:xfrm>
            <a:off x="2403834" y="2300140"/>
            <a:ext cx="1630838" cy="83898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perspectiveHeroicExtremeRightFacing"/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Add a Restaurant 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A13081B-5EB3-4963-8BB2-96E0925E14C4}"/>
              </a:ext>
            </a:extLst>
          </p:cNvPr>
          <p:cNvSpPr/>
          <p:nvPr/>
        </p:nvSpPr>
        <p:spPr>
          <a:xfrm>
            <a:off x="5118754" y="2300140"/>
            <a:ext cx="1630838" cy="83898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isometricOffAxis1Right"/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Delete a Restaurant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28005F1-6308-4BAB-AB5D-2B7E34D4982B}"/>
              </a:ext>
            </a:extLst>
          </p:cNvPr>
          <p:cNvSpPr/>
          <p:nvPr/>
        </p:nvSpPr>
        <p:spPr>
          <a:xfrm>
            <a:off x="7833674" y="2318994"/>
            <a:ext cx="1630838" cy="838983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isometricOffAxis1Right"/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Update a Restaurant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749158F-02AD-495D-9820-5F4C06BBE152}"/>
              </a:ext>
            </a:extLst>
          </p:cNvPr>
          <p:cNvSpPr/>
          <p:nvPr/>
        </p:nvSpPr>
        <p:spPr>
          <a:xfrm>
            <a:off x="5005634" y="4223209"/>
            <a:ext cx="1743958" cy="838985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isometricOffAxis1Right"/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View a Restaurant</a:t>
            </a:r>
          </a:p>
        </p:txBody>
      </p:sp>
    </p:spTree>
    <p:extLst>
      <p:ext uri="{BB962C8B-B14F-4D97-AF65-F5344CB8AC3E}">
        <p14:creationId xmlns:p14="http://schemas.microsoft.com/office/powerpoint/2010/main" val="3257370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8453B9-01A2-4AFE-8F33-76013D663C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0" y="404568"/>
            <a:ext cx="10018713" cy="1752599"/>
          </a:xfrm>
        </p:spPr>
        <p:txBody>
          <a:bodyPr/>
          <a:lstStyle/>
          <a:p>
            <a:r>
              <a:rPr lang="en-IN" b="1" dirty="0">
                <a:latin typeface="Bradley Hand ITC" panose="03070402050302030203" pitchFamily="66" charset="0"/>
              </a:rPr>
              <a:t>USER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3A850921-5AD4-4677-BFE2-336F2F8F2B16}"/>
              </a:ext>
            </a:extLst>
          </p:cNvPr>
          <p:cNvSpPr/>
          <p:nvPr/>
        </p:nvSpPr>
        <p:spPr>
          <a:xfrm>
            <a:off x="2712720" y="2743200"/>
            <a:ext cx="1706880" cy="91440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isometricOffAxis1Right"/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Sign in/Sign up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D7BA5E6-6C22-4931-8D2C-FF2498D5B05B}"/>
              </a:ext>
            </a:extLst>
          </p:cNvPr>
          <p:cNvSpPr/>
          <p:nvPr/>
        </p:nvSpPr>
        <p:spPr>
          <a:xfrm>
            <a:off x="5394960" y="2743200"/>
            <a:ext cx="1706880" cy="91440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isometricOffAxis1Right"/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View list of Restaurant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B725CA0-67C9-4AB4-B4B4-CAA91060B0C5}"/>
              </a:ext>
            </a:extLst>
          </p:cNvPr>
          <p:cNvSpPr/>
          <p:nvPr/>
        </p:nvSpPr>
        <p:spPr>
          <a:xfrm>
            <a:off x="8260080" y="2743200"/>
            <a:ext cx="1706880" cy="91440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isometricOffAxis1Right"/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Book a Table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8AFCD2B-0B87-40CD-A239-DF9F007754D2}"/>
              </a:ext>
            </a:extLst>
          </p:cNvPr>
          <p:cNvSpPr/>
          <p:nvPr/>
        </p:nvSpPr>
        <p:spPr>
          <a:xfrm>
            <a:off x="5551759" y="4804528"/>
            <a:ext cx="1706880" cy="91440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isometricOffAxis1Right"/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View Bookings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048B97C-5E70-49B8-B313-AF56E02A23B2}"/>
              </a:ext>
            </a:extLst>
          </p:cNvPr>
          <p:cNvSpPr/>
          <p:nvPr/>
        </p:nvSpPr>
        <p:spPr>
          <a:xfrm>
            <a:off x="8260079" y="4804528"/>
            <a:ext cx="1619211" cy="91440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isometricOffAxis1Right"/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Download Receipt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10969F0-FC0C-488D-9AAC-D995DB39AD75}"/>
              </a:ext>
            </a:extLst>
          </p:cNvPr>
          <p:cNvSpPr/>
          <p:nvPr/>
        </p:nvSpPr>
        <p:spPr>
          <a:xfrm>
            <a:off x="2771167" y="4804528"/>
            <a:ext cx="1706880" cy="91440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isometricOffAxis1Right"/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Payment Method</a:t>
            </a:r>
          </a:p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8746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8" grpId="0" animBg="1"/>
      <p:bldP spid="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8787E2-3F7F-42FF-BF86-161AB43CA9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6604" y="1"/>
            <a:ext cx="10018713" cy="1159496"/>
          </a:xfrm>
        </p:spPr>
        <p:txBody>
          <a:bodyPr/>
          <a:lstStyle/>
          <a:p>
            <a:r>
              <a:rPr lang="en-US" b="1" dirty="0">
                <a:latin typeface="Bradley Hand ITC" panose="03070402050302030203" pitchFamily="66" charset="0"/>
              </a:rPr>
              <a:t>DOCKER</a:t>
            </a:r>
            <a:endParaRPr lang="en-IN" b="1" dirty="0">
              <a:latin typeface="Bradley Hand ITC" panose="03070402050302030203" pitchFamily="66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DD2A60-E3B9-40D0-ADFB-5B70198CB5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4683" y="1883446"/>
            <a:ext cx="8505825" cy="265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76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50086CC-CB1F-4164-AA78-CF3520663EF3}"/>
              </a:ext>
            </a:extLst>
          </p:cNvPr>
          <p:cNvSpPr txBox="1"/>
          <p:nvPr/>
        </p:nvSpPr>
        <p:spPr>
          <a:xfrm>
            <a:off x="1800518" y="396297"/>
            <a:ext cx="1593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masis MT Pro Medium" panose="02040604050005020304" pitchFamily="18" charset="0"/>
              </a:rPr>
              <a:t>1. Dockerfie</a:t>
            </a:r>
            <a:endParaRPr lang="en-IN" b="1" dirty="0">
              <a:latin typeface="Amasis MT Pro Medium" panose="020406040500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3312EE-33BE-47C9-8D25-6ACF262708F7}"/>
              </a:ext>
            </a:extLst>
          </p:cNvPr>
          <p:cNvSpPr txBox="1"/>
          <p:nvPr/>
        </p:nvSpPr>
        <p:spPr>
          <a:xfrm>
            <a:off x="1800518" y="2342039"/>
            <a:ext cx="2337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masis MT Pro Medium" panose="02040604050005020304" pitchFamily="18" charset="0"/>
              </a:rPr>
              <a:t>3. docker-compose</a:t>
            </a:r>
            <a:endParaRPr lang="en-IN" b="1" dirty="0">
              <a:latin typeface="Amasis MT Pro Medium" panose="020406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7EA369C-7B59-4133-8F38-CEAFA7E4CA3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4" t="75311" r="62993" b="7792"/>
          <a:stretch/>
        </p:blipFill>
        <p:spPr>
          <a:xfrm>
            <a:off x="1800519" y="926035"/>
            <a:ext cx="4374037" cy="11217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6FEC365-28CF-4EBC-BECD-F9E975EC085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36" r="30335" b="5778"/>
          <a:stretch/>
        </p:blipFill>
        <p:spPr>
          <a:xfrm>
            <a:off x="3619891" y="2804592"/>
            <a:ext cx="5786296" cy="38603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8D1FAB4-0C46-4F39-A530-335B259AE7CC}"/>
              </a:ext>
            </a:extLst>
          </p:cNvPr>
          <p:cNvSpPr txBox="1"/>
          <p:nvPr/>
        </p:nvSpPr>
        <p:spPr>
          <a:xfrm>
            <a:off x="7586814" y="396297"/>
            <a:ext cx="3254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Amasis MT Pro Medium" panose="02040604050005020304" pitchFamily="18" charset="0"/>
              </a:rPr>
              <a:t>2. .env file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D963306-A428-492A-B19A-B5BA5FE441F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003" r="71546" b="12440"/>
          <a:stretch/>
        </p:blipFill>
        <p:spPr>
          <a:xfrm>
            <a:off x="7586814" y="850621"/>
            <a:ext cx="3469064" cy="1272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778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DF011C1-B07F-4230-8DBB-144FF0C92E7C}"/>
              </a:ext>
            </a:extLst>
          </p:cNvPr>
          <p:cNvSpPr txBox="1"/>
          <p:nvPr/>
        </p:nvSpPr>
        <p:spPr>
          <a:xfrm>
            <a:off x="1426051" y="139817"/>
            <a:ext cx="898868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latin typeface="Amasis MT Pro Medium"/>
                <a:cs typeface="Calibri"/>
              </a:rPr>
              <a:t>3.   docker-compose up command to Run DOCKERFILE and docker-compose file</a:t>
            </a:r>
          </a:p>
          <a:p>
            <a:endParaRPr lang="en-US" b="1" dirty="0">
              <a:latin typeface="Amasis MT Pro Medium"/>
              <a:cs typeface="Calibr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10DFF9-35D8-4944-8FDF-973061F9500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85499" r="60721" b="5076"/>
          <a:stretch/>
        </p:blipFill>
        <p:spPr>
          <a:xfrm>
            <a:off x="1970202" y="716437"/>
            <a:ext cx="4788816" cy="64633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8A6274B-8A4E-48D6-9391-F41E3FF2A2EB}"/>
              </a:ext>
            </a:extLst>
          </p:cNvPr>
          <p:cNvSpPr txBox="1"/>
          <p:nvPr/>
        </p:nvSpPr>
        <p:spPr>
          <a:xfrm>
            <a:off x="1426051" y="1939389"/>
            <a:ext cx="608356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latin typeface="Amasis MT Pro Medium"/>
                <a:cs typeface="Calibri"/>
              </a:rPr>
              <a:t>4.    docker images are created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FEBF4F9-A8F6-420C-8A78-4DC62A53466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605" r="47500" b="20962"/>
          <a:stretch/>
        </p:blipFill>
        <p:spPr>
          <a:xfrm>
            <a:off x="1970202" y="4447171"/>
            <a:ext cx="6400800" cy="9898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33BB261-BC66-4526-A5FC-227357C56BC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t="78925" r="59406" b="11866"/>
          <a:stretch/>
        </p:blipFill>
        <p:spPr>
          <a:xfrm>
            <a:off x="2215299" y="2608800"/>
            <a:ext cx="4949072" cy="63159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6202D66-7B1D-4EAD-8695-E7076A2EC108}"/>
              </a:ext>
            </a:extLst>
          </p:cNvPr>
          <p:cNvSpPr txBox="1"/>
          <p:nvPr/>
        </p:nvSpPr>
        <p:spPr>
          <a:xfrm>
            <a:off x="1426051" y="3800840"/>
            <a:ext cx="28348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masis MT Pro Medium"/>
                <a:cs typeface="Calibri"/>
              </a:rPr>
              <a:t>5.    docker containers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26507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 descr="Logo, icon&#10;&#10;Description automatically generated">
            <a:extLst>
              <a:ext uri="{FF2B5EF4-FFF2-40B4-BE49-F238E27FC236}">
                <a16:creationId xmlns:a16="http://schemas.microsoft.com/office/drawing/2014/main" id="{27E70435-B7AD-4380-BBB3-1605E34554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5162" y="1595968"/>
            <a:ext cx="1231900" cy="110958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Picture 10" descr="Logo&#10;&#10;Description automatically generated">
            <a:extLst>
              <a:ext uri="{FF2B5EF4-FFF2-40B4-BE49-F238E27FC236}">
                <a16:creationId xmlns:a16="http://schemas.microsoft.com/office/drawing/2014/main" id="{D847DF3C-D5C4-4F29-9D90-08E434FBFF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23056" y="1607511"/>
            <a:ext cx="1283306" cy="139428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1A24C08-719E-44D0-8E40-0771B83EBD14}"/>
              </a:ext>
            </a:extLst>
          </p:cNvPr>
          <p:cNvSpPr txBox="1"/>
          <p:nvPr/>
        </p:nvSpPr>
        <p:spPr>
          <a:xfrm>
            <a:off x="2023033" y="3411596"/>
            <a:ext cx="1328057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400" b="1" dirty="0">
                <a:latin typeface="Amasis MT Pro Medium"/>
                <a:cs typeface="Calibri"/>
              </a:rPr>
              <a:t>TRIGGERS</a:t>
            </a:r>
            <a:endParaRPr lang="en-US" b="1" dirty="0">
              <a:latin typeface="Amasis MT Pro Medium"/>
              <a:cs typeface="Calibri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8725D62-C792-40A4-9710-D295BEC343D3}"/>
              </a:ext>
            </a:extLst>
          </p:cNvPr>
          <p:cNvSpPr txBox="1"/>
          <p:nvPr/>
        </p:nvSpPr>
        <p:spPr>
          <a:xfrm>
            <a:off x="3805162" y="478971"/>
            <a:ext cx="4835677" cy="589946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b="1" dirty="0">
                <a:latin typeface="Bradley Hand ITC" panose="03070402050302030203" pitchFamily="66" charset="0"/>
                <a:cs typeface="Calibri"/>
              </a:rPr>
              <a:t>GIT – JENKINS - NEXUS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0F46E2DD-64BF-4B51-958E-E4CA4381A0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2640" y="3232608"/>
            <a:ext cx="6629400" cy="2266950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EB3995C-EA18-49EC-93A5-75BEEB266DF3}"/>
              </a:ext>
            </a:extLst>
          </p:cNvPr>
          <p:cNvCxnSpPr>
            <a:cxnSpLocks/>
            <a:stCxn id="3" idx="2"/>
          </p:cNvCxnSpPr>
          <p:nvPr/>
        </p:nvCxnSpPr>
        <p:spPr>
          <a:xfrm>
            <a:off x="2071112" y="2705555"/>
            <a:ext cx="0" cy="173447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A157829-1840-4559-A53F-855E42F0F509}"/>
              </a:ext>
            </a:extLst>
          </p:cNvPr>
          <p:cNvCxnSpPr>
            <a:endCxn id="22" idx="1"/>
          </p:cNvCxnSpPr>
          <p:nvPr/>
        </p:nvCxnSpPr>
        <p:spPr>
          <a:xfrm>
            <a:off x="2071112" y="4366083"/>
            <a:ext cx="118152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12BEABDF-3887-4CCF-9C6C-4F3C6B2EFB2D}"/>
              </a:ext>
            </a:extLst>
          </p:cNvPr>
          <p:cNvCxnSpPr>
            <a:cxnSpLocks/>
            <a:stCxn id="22" idx="3"/>
          </p:cNvCxnSpPr>
          <p:nvPr/>
        </p:nvCxnSpPr>
        <p:spPr>
          <a:xfrm>
            <a:off x="9882040" y="4366083"/>
            <a:ext cx="148266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7BBE86FD-80C3-43F6-994D-2DA3EDF71BE8}"/>
              </a:ext>
            </a:extLst>
          </p:cNvPr>
          <p:cNvCxnSpPr>
            <a:cxnSpLocks/>
            <a:endCxn id="5" idx="2"/>
          </p:cNvCxnSpPr>
          <p:nvPr/>
        </p:nvCxnSpPr>
        <p:spPr>
          <a:xfrm flipV="1">
            <a:off x="11364709" y="3001791"/>
            <a:ext cx="0" cy="136429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304127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8BB434"/>
      </a:accent1>
      <a:accent2>
        <a:srgbClr val="33A583"/>
      </a:accent2>
      <a:accent3>
        <a:srgbClr val="3594B4"/>
      </a:accent3>
      <a:accent4>
        <a:srgbClr val="6063B4"/>
      </a:accent4>
      <a:accent5>
        <a:srgbClr val="D35731"/>
      </a:accent5>
      <a:accent6>
        <a:srgbClr val="EBAC4B"/>
      </a:accent6>
      <a:hlink>
        <a:srgbClr val="65AD30"/>
      </a:hlink>
      <a:folHlink>
        <a:srgbClr val="8ED25B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1A9F9826-882C-40B9-8F38-5A3B8CFD19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TM03457496[[fn=Parallax]]</Template>
  <TotalTime>992</TotalTime>
  <Words>290</Words>
  <Application>Microsoft Office PowerPoint</Application>
  <PresentationFormat>Widescreen</PresentationFormat>
  <Paragraphs>81</Paragraphs>
  <Slides>23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2" baseType="lpstr">
      <vt:lpstr>Amasis MT Pro Medium</vt:lpstr>
      <vt:lpstr>Arial</vt:lpstr>
      <vt:lpstr>Bahnschrift Condensed</vt:lpstr>
      <vt:lpstr>Bradley Hand ITC</vt:lpstr>
      <vt:lpstr>Calibri</vt:lpstr>
      <vt:lpstr>Cascadia Code ExtraLight</vt:lpstr>
      <vt:lpstr>Corbel</vt:lpstr>
      <vt:lpstr>StarSymbol</vt:lpstr>
      <vt:lpstr>Parallax</vt:lpstr>
      <vt:lpstr>Restaurant List App</vt:lpstr>
      <vt:lpstr>TEAM COLLAB0RATION</vt:lpstr>
      <vt:lpstr>PowerPoint Presentation</vt:lpstr>
      <vt:lpstr>ADMIN OPERATIONS</vt:lpstr>
      <vt:lpstr>USER</vt:lpstr>
      <vt:lpstr>DOCKER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MONGO DB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Restaurant List App</dc:title>
  <dc:creator>Vigneshwar R</dc:creator>
  <cp:lastModifiedBy>Vigneshwar R</cp:lastModifiedBy>
  <cp:revision>26</cp:revision>
  <dcterms:created xsi:type="dcterms:W3CDTF">2022-01-20T07:38:15Z</dcterms:created>
  <dcterms:modified xsi:type="dcterms:W3CDTF">2022-01-27T06:09:19Z</dcterms:modified>
</cp:coreProperties>
</file>